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8" r:id="rId2"/>
    <p:sldId id="260" r:id="rId3"/>
    <p:sldId id="270" r:id="rId4"/>
    <p:sldId id="261" r:id="rId5"/>
    <p:sldId id="271" r:id="rId6"/>
    <p:sldId id="273" r:id="rId7"/>
    <p:sldId id="275" r:id="rId8"/>
    <p:sldId id="279" r:id="rId9"/>
    <p:sldId id="276" r:id="rId10"/>
    <p:sldId id="274" r:id="rId11"/>
    <p:sldId id="287" r:id="rId12"/>
    <p:sldId id="285" r:id="rId13"/>
    <p:sldId id="278" r:id="rId14"/>
    <p:sldId id="291" r:id="rId15"/>
    <p:sldId id="290" r:id="rId16"/>
    <p:sldId id="292" r:id="rId17"/>
    <p:sldId id="293" r:id="rId18"/>
    <p:sldId id="277" r:id="rId19"/>
    <p:sldId id="289" r:id="rId20"/>
    <p:sldId id="265" r:id="rId21"/>
    <p:sldId id="266" r:id="rId22"/>
    <p:sldId id="268" r:id="rId23"/>
    <p:sldId id="269" r:id="rId24"/>
    <p:sldId id="281" r:id="rId25"/>
    <p:sldId id="282" r:id="rId26"/>
    <p:sldId id="283" r:id="rId27"/>
    <p:sldId id="284" r:id="rId28"/>
    <p:sldId id="272" r:id="rId29"/>
    <p:sldId id="280" r:id="rId30"/>
    <p:sldId id="28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96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-222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E8A29-955A-4C7C-A174-3E9DCD4DC89B}">
      <dgm:prSet phldrT="[Text]"/>
      <dgm:spPr/>
      <dgm:t>
        <a:bodyPr/>
        <a:lstStyle/>
        <a:p>
          <a:r>
            <a:rPr lang="en-US" dirty="0"/>
            <a:t>Step </a:t>
          </a:r>
          <a:r>
            <a:rPr lang="en-US" dirty="0" smtClean="0"/>
            <a:t>1 - Data Cleaning</a:t>
          </a:r>
          <a:endParaRPr lang="en-US" dirty="0"/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n-U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n-US"/>
        </a:p>
      </dgm:t>
    </dgm:pt>
    <dgm:pt modelId="{23A0DE4A-FE92-496E-B335-3433CEFB74E9}">
      <dgm:prSet phldrT="[Text]"/>
      <dgm:spPr/>
      <dgm:t>
        <a:bodyPr/>
        <a:lstStyle/>
        <a:p>
          <a:r>
            <a:rPr lang="en-US" dirty="0" smtClean="0"/>
            <a:t>Blank cells, white spaces</a:t>
          </a:r>
          <a:endParaRPr lang="en-US" dirty="0"/>
        </a:p>
      </dgm:t>
    </dgm:pt>
    <dgm:pt modelId="{68935D38-FEDC-4CD3-8002-43CB3944BEAF}" type="parTrans" cxnId="{67A03D8F-F327-4A9F-ABBC-1EB67EFD1ECB}">
      <dgm:prSet/>
      <dgm:spPr/>
      <dgm:t>
        <a:bodyPr/>
        <a:lstStyle/>
        <a:p>
          <a:endParaRPr lang="en-US"/>
        </a:p>
      </dgm:t>
    </dgm:pt>
    <dgm:pt modelId="{55DF926D-029A-4E18-95C4-77A5A37CAE40}" type="sibTrans" cxnId="{67A03D8F-F327-4A9F-ABBC-1EB67EFD1ECB}">
      <dgm:prSet/>
      <dgm:spPr/>
      <dgm:t>
        <a:bodyPr/>
        <a:lstStyle/>
        <a:p>
          <a:endParaRPr lang="en-US"/>
        </a:p>
      </dgm:t>
    </dgm:pt>
    <dgm:pt modelId="{97AFB725-9839-43BA-B026-0DD6AA03AD9C}">
      <dgm:prSet phldrT="[Text]"/>
      <dgm:spPr/>
      <dgm:t>
        <a:bodyPr/>
        <a:lstStyle/>
        <a:p>
          <a:r>
            <a:rPr lang="en-US" dirty="0" smtClean="0"/>
            <a:t>Duplicate data points</a:t>
          </a:r>
          <a:endParaRPr lang="en-US" dirty="0"/>
        </a:p>
      </dgm:t>
    </dgm:pt>
    <dgm:pt modelId="{CC01022B-5039-457F-931E-79459E3C1DC4}" type="parTrans" cxnId="{97004F90-D1DB-4A84-A8AE-504DE1F07341}">
      <dgm:prSet/>
      <dgm:spPr/>
      <dgm:t>
        <a:bodyPr/>
        <a:lstStyle/>
        <a:p>
          <a:endParaRPr lang="en-US"/>
        </a:p>
      </dgm:t>
    </dgm:pt>
    <dgm:pt modelId="{D5C26250-A06D-4B41-BC14-92648809C21F}" type="sibTrans" cxnId="{97004F90-D1DB-4A84-A8AE-504DE1F07341}">
      <dgm:prSet/>
      <dgm:spPr/>
      <dgm:t>
        <a:bodyPr/>
        <a:lstStyle/>
        <a:p>
          <a:endParaRPr lang="en-US"/>
        </a:p>
      </dgm:t>
    </dgm:pt>
    <dgm:pt modelId="{B86124A4-14C7-49C7-A342-9B2C2B94980B}">
      <dgm:prSet phldrT="[Text]"/>
      <dgm:spPr/>
      <dgm:t>
        <a:bodyPr/>
        <a:lstStyle/>
        <a:p>
          <a:r>
            <a:rPr lang="en-US" dirty="0" smtClean="0"/>
            <a:t>Null values</a:t>
          </a:r>
          <a:endParaRPr lang="en-US" dirty="0"/>
        </a:p>
      </dgm:t>
    </dgm:pt>
    <dgm:pt modelId="{B2F6F8FA-C3EE-485C-BFEC-A81570DC47D8}" type="parTrans" cxnId="{508A9F6A-C4F1-4147-A5F6-B89293B446E8}">
      <dgm:prSet/>
      <dgm:spPr/>
      <dgm:t>
        <a:bodyPr/>
        <a:lstStyle/>
        <a:p>
          <a:endParaRPr lang="en-US"/>
        </a:p>
      </dgm:t>
    </dgm:pt>
    <dgm:pt modelId="{1114C752-8188-4E63-BFFC-E4081ACE9882}" type="sibTrans" cxnId="{508A9F6A-C4F1-4147-A5F6-B89293B446E8}">
      <dgm:prSet/>
      <dgm:spPr/>
      <dgm:t>
        <a:bodyPr/>
        <a:lstStyle/>
        <a:p>
          <a:endParaRPr lang="en-US"/>
        </a:p>
      </dgm:t>
    </dgm:pt>
    <dgm:pt modelId="{B6E26FFC-9977-4BBC-BEC7-3D6B63754E52}">
      <dgm:prSet phldrT="[Text]"/>
      <dgm:spPr/>
      <dgm:t>
        <a:bodyPr/>
        <a:lstStyle/>
        <a:p>
          <a:r>
            <a:rPr lang="en-US" dirty="0"/>
            <a:t>Step </a:t>
          </a:r>
          <a:r>
            <a:rPr lang="en-US" dirty="0" smtClean="0"/>
            <a:t>2 - Anomaly Detection</a:t>
          </a:r>
          <a:endParaRPr lang="en-US" dirty="0"/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n-U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n-US"/>
        </a:p>
      </dgm:t>
    </dgm:pt>
    <dgm:pt modelId="{CBCC21F5-552F-4D39-812E-6FCD4A366F58}">
      <dgm:prSet phldrT="[Text]"/>
      <dgm:spPr/>
      <dgm:t>
        <a:bodyPr/>
        <a:lstStyle/>
        <a:p>
          <a:r>
            <a:rPr lang="en-US" dirty="0" smtClean="0"/>
            <a:t>PCA</a:t>
          </a:r>
          <a:endParaRPr lang="en-US" dirty="0"/>
        </a:p>
      </dgm:t>
    </dgm:pt>
    <dgm:pt modelId="{4A973A1C-85F1-4969-A536-D29940229E2C}" type="parTrans" cxnId="{3C41F2E0-4620-40B4-9857-68872B278EFB}">
      <dgm:prSet/>
      <dgm:spPr/>
      <dgm:t>
        <a:bodyPr/>
        <a:lstStyle/>
        <a:p>
          <a:endParaRPr lang="en-US"/>
        </a:p>
      </dgm:t>
    </dgm:pt>
    <dgm:pt modelId="{3640B940-6901-481F-ADF7-6B77DEEED764}" type="sibTrans" cxnId="{3C41F2E0-4620-40B4-9857-68872B278EFB}">
      <dgm:prSet/>
      <dgm:spPr/>
      <dgm:t>
        <a:bodyPr/>
        <a:lstStyle/>
        <a:p>
          <a:endParaRPr lang="en-US"/>
        </a:p>
      </dgm:t>
    </dgm:pt>
    <dgm:pt modelId="{62831651-7C26-466C-BAA4-31EA8D14E47A}">
      <dgm:prSet phldrT="[Text]"/>
      <dgm:spPr/>
      <dgm:t>
        <a:bodyPr/>
        <a:lstStyle/>
        <a:p>
          <a:r>
            <a:rPr lang="en-US" dirty="0" smtClean="0"/>
            <a:t>Anomaly detection – Isolation Forest</a:t>
          </a:r>
          <a:endParaRPr lang="en-US" dirty="0"/>
        </a:p>
      </dgm:t>
    </dgm:pt>
    <dgm:pt modelId="{0F3EB6E4-07A5-4199-9C2F-8B91F53579FE}" type="parTrans" cxnId="{59DDA576-1BA9-49E8-9D1D-361FF667A19A}">
      <dgm:prSet/>
      <dgm:spPr/>
      <dgm:t>
        <a:bodyPr/>
        <a:lstStyle/>
        <a:p>
          <a:endParaRPr lang="en-US"/>
        </a:p>
      </dgm:t>
    </dgm:pt>
    <dgm:pt modelId="{0D19FA60-5F9C-420B-AD2F-A0656A7F0783}" type="sibTrans" cxnId="{59DDA576-1BA9-49E8-9D1D-361FF667A19A}">
      <dgm:prSet/>
      <dgm:spPr/>
      <dgm:t>
        <a:bodyPr/>
        <a:lstStyle/>
        <a:p>
          <a:endParaRPr lang="en-US"/>
        </a:p>
      </dgm:t>
    </dgm:pt>
    <dgm:pt modelId="{44B2544A-D122-4B95-A36C-B03D9E272B48}">
      <dgm:prSet phldrT="[Text]"/>
      <dgm:spPr/>
      <dgm:t>
        <a:bodyPr/>
        <a:lstStyle/>
        <a:p>
          <a:r>
            <a:rPr lang="en-US" dirty="0" smtClean="0"/>
            <a:t>Anomaly feature importance – Random Forest</a:t>
          </a:r>
          <a:endParaRPr lang="en-US" dirty="0"/>
        </a:p>
      </dgm:t>
    </dgm:pt>
    <dgm:pt modelId="{9EE40E78-C1B8-4A87-A668-53AD816CED24}" type="parTrans" cxnId="{F89EA6DF-D106-435E-9337-D23286A767A6}">
      <dgm:prSet/>
      <dgm:spPr/>
      <dgm:t>
        <a:bodyPr/>
        <a:lstStyle/>
        <a:p>
          <a:endParaRPr lang="en-US"/>
        </a:p>
      </dgm:t>
    </dgm:pt>
    <dgm:pt modelId="{F32DECE0-DC7F-4DCF-A10D-96A117A49197}" type="sibTrans" cxnId="{F89EA6DF-D106-435E-9337-D23286A767A6}">
      <dgm:prSet/>
      <dgm:spPr/>
      <dgm:t>
        <a:bodyPr/>
        <a:lstStyle/>
        <a:p>
          <a:endParaRPr lang="en-US"/>
        </a:p>
      </dgm:t>
    </dgm:pt>
    <dgm:pt modelId="{6D0E5D9F-7263-4526-A227-51301233F549}">
      <dgm:prSet phldrT="[Text]"/>
      <dgm:spPr/>
      <dgm:t>
        <a:bodyPr/>
        <a:lstStyle/>
        <a:p>
          <a:r>
            <a:rPr lang="en-US" dirty="0"/>
            <a:t>Step </a:t>
          </a:r>
          <a:r>
            <a:rPr lang="en-US" dirty="0" smtClean="0"/>
            <a:t>3 – School grade determinant category</a:t>
          </a:r>
          <a:endParaRPr lang="en-US" dirty="0"/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n-U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n-US"/>
        </a:p>
      </dgm:t>
    </dgm:pt>
    <dgm:pt modelId="{F3256203-D9D1-492A-B801-68C1A32486F0}">
      <dgm:prSet phldrT="[Text]"/>
      <dgm:spPr/>
      <dgm:t>
        <a:bodyPr/>
        <a:lstStyle/>
        <a:p>
          <a:r>
            <a:rPr lang="en-US" dirty="0" err="1" smtClean="0"/>
            <a:t>Kmeans</a:t>
          </a:r>
          <a:endParaRPr lang="en-US" dirty="0"/>
        </a:p>
      </dgm:t>
    </dgm:pt>
    <dgm:pt modelId="{E9A20291-2E30-4C14-BB7D-DC095A20ECB6}" type="parTrans" cxnId="{1B8E71B0-2D3A-4AB0-8843-CFDACEDC3198}">
      <dgm:prSet/>
      <dgm:spPr/>
      <dgm:t>
        <a:bodyPr/>
        <a:lstStyle/>
        <a:p>
          <a:endParaRPr lang="en-US"/>
        </a:p>
      </dgm:t>
    </dgm:pt>
    <dgm:pt modelId="{6C9440D0-8847-40C0-98BC-2B5EA5745C3A}" type="sibTrans" cxnId="{1B8E71B0-2D3A-4AB0-8843-CFDACEDC3198}">
      <dgm:prSet/>
      <dgm:spPr/>
      <dgm:t>
        <a:bodyPr/>
        <a:lstStyle/>
        <a:p>
          <a:endParaRPr lang="en-US"/>
        </a:p>
      </dgm:t>
    </dgm:pt>
    <dgm:pt modelId="{357008B7-F3FD-489F-A410-81C9A9EFE4DA}">
      <dgm:prSet phldrT="[Text]"/>
      <dgm:spPr/>
      <dgm:t>
        <a:bodyPr/>
        <a:lstStyle/>
        <a:p>
          <a:r>
            <a:rPr lang="en-US" dirty="0" smtClean="0"/>
            <a:t>Introduce National Exam data to measure school quality</a:t>
          </a:r>
          <a:endParaRPr lang="en-US" dirty="0"/>
        </a:p>
      </dgm:t>
    </dgm:pt>
    <dgm:pt modelId="{ED5EFE54-4C6D-4A88-939B-CE66C6668425}" type="parTrans" cxnId="{8910F93B-7180-4A52-9856-879D102D33F8}">
      <dgm:prSet/>
      <dgm:spPr/>
      <dgm:t>
        <a:bodyPr/>
        <a:lstStyle/>
        <a:p>
          <a:endParaRPr lang="en-US"/>
        </a:p>
      </dgm:t>
    </dgm:pt>
    <dgm:pt modelId="{87BC108C-4915-4A4B-8565-E4BD28BA3C35}" type="sibTrans" cxnId="{8910F93B-7180-4A52-9856-879D102D33F8}">
      <dgm:prSet/>
      <dgm:spPr/>
      <dgm:t>
        <a:bodyPr/>
        <a:lstStyle/>
        <a:p>
          <a:endParaRPr lang="en-US"/>
        </a:p>
      </dgm:t>
    </dgm:pt>
    <dgm:pt modelId="{1108E3BB-8598-4ACE-99F5-C350F741AECC}">
      <dgm:prSet/>
      <dgm:spPr/>
      <dgm:t>
        <a:bodyPr/>
        <a:lstStyle/>
        <a:p>
          <a:r>
            <a:rPr lang="en-US" dirty="0" smtClean="0"/>
            <a:t>Linear Regression, Random Forest Regression</a:t>
          </a:r>
          <a:endParaRPr lang="en-US" dirty="0"/>
        </a:p>
      </dgm:t>
    </dgm:pt>
    <dgm:pt modelId="{B6BFEDA5-6B9A-4D94-B460-17525EB1ADEB}" type="parTrans" cxnId="{20B53CDA-434F-4E55-BCA4-EA750B9F63ED}">
      <dgm:prSet/>
      <dgm:spPr/>
      <dgm:t>
        <a:bodyPr/>
        <a:lstStyle/>
        <a:p>
          <a:endParaRPr lang="en-US"/>
        </a:p>
      </dgm:t>
    </dgm:pt>
    <dgm:pt modelId="{CBD5A3E2-8481-4E79-A8C8-979AD5365CCF}" type="sibTrans" cxnId="{20B53CDA-434F-4E55-BCA4-EA750B9F63ED}">
      <dgm:prSet/>
      <dgm:spPr/>
      <dgm:t>
        <a:bodyPr/>
        <a:lstStyle/>
        <a:p>
          <a:endParaRPr lang="en-U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302F07-D6A9-46A5-9807-EBF6C9F5B2DD}" type="pres">
      <dgm:prSet presAssocID="{082E8A29-955A-4C7C-A174-3E9DCD4DC89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81DF6F-8E98-430C-9A87-14BEC6C3269E}" type="pres">
      <dgm:prSet presAssocID="{C2176686-D23E-48EB-9D1B-1A1B46236638}" presName="sibTrans" presStyleCnt="0"/>
      <dgm:spPr/>
      <dgm:t>
        <a:bodyPr/>
        <a:lstStyle/>
        <a:p>
          <a:endParaRPr lang="en-US"/>
        </a:p>
      </dgm:t>
    </dgm:pt>
    <dgm:pt modelId="{DAD9059A-916A-4916-A2A8-B42491568DD3}" type="pres">
      <dgm:prSet presAssocID="{B6E26FFC-9977-4BBC-BEC7-3D6B63754E5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AEACD1-F8CF-4528-8379-DAA829B3790B}" type="pres">
      <dgm:prSet presAssocID="{48634C00-2335-4923-9072-EB7482323D9C}" presName="sibTrans" presStyleCnt="0"/>
      <dgm:spPr/>
      <dgm:t>
        <a:bodyPr/>
        <a:lstStyle/>
        <a:p>
          <a:endParaRPr lang="en-US"/>
        </a:p>
      </dgm:t>
    </dgm:pt>
    <dgm:pt modelId="{25A33852-3C4B-4406-8856-3A4D6201948C}" type="pres">
      <dgm:prSet presAssocID="{6D0E5D9F-7263-4526-A227-51301233F54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25CA64-FB52-4933-90D1-0E2D74765213}" type="presOf" srcId="{357008B7-F3FD-489F-A410-81C9A9EFE4DA}" destId="{25A33852-3C4B-4406-8856-3A4D6201948C}" srcOrd="0" destOrd="2" presId="urn:microsoft.com/office/officeart/2005/8/layout/hList6"/>
    <dgm:cxn modelId="{F89EA6DF-D106-435E-9337-D23286A767A6}" srcId="{B6E26FFC-9977-4BBC-BEC7-3D6B63754E52}" destId="{44B2544A-D122-4B95-A36C-B03D9E272B48}" srcOrd="2" destOrd="0" parTransId="{9EE40E78-C1B8-4A87-A668-53AD816CED24}" sibTransId="{F32DECE0-DC7F-4DCF-A10D-96A117A49197}"/>
    <dgm:cxn modelId="{E7B53354-2A39-47E6-8306-1692626ADB13}" type="presOf" srcId="{F3256203-D9D1-492A-B801-68C1A32486F0}" destId="{25A33852-3C4B-4406-8856-3A4D6201948C}" srcOrd="0" destOrd="1" presId="urn:microsoft.com/office/officeart/2005/8/layout/hList6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508A9F6A-C4F1-4147-A5F6-B89293B446E8}" srcId="{082E8A29-955A-4C7C-A174-3E9DCD4DC89B}" destId="{B86124A4-14C7-49C7-A342-9B2C2B94980B}" srcOrd="2" destOrd="0" parTransId="{B2F6F8FA-C3EE-485C-BFEC-A81570DC47D8}" sibTransId="{1114C752-8188-4E63-BFFC-E4081ACE9882}"/>
    <dgm:cxn modelId="{958544A7-7B73-4863-9260-F9007043F7DC}" type="presOf" srcId="{97AFB725-9839-43BA-B026-0DD6AA03AD9C}" destId="{98302F07-D6A9-46A5-9807-EBF6C9F5B2DD}" srcOrd="0" destOrd="2" presId="urn:microsoft.com/office/officeart/2005/8/layout/hList6"/>
    <dgm:cxn modelId="{62E01A35-A27C-47E3-9A99-319087A08EE2}" type="presOf" srcId="{082E8A29-955A-4C7C-A174-3E9DCD4DC89B}" destId="{98302F07-D6A9-46A5-9807-EBF6C9F5B2DD}" srcOrd="0" destOrd="0" presId="urn:microsoft.com/office/officeart/2005/8/layout/hList6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3A7611E9-247B-43B9-9062-0388C7BC95B1}" type="presOf" srcId="{B86124A4-14C7-49C7-A342-9B2C2B94980B}" destId="{98302F07-D6A9-46A5-9807-EBF6C9F5B2DD}" srcOrd="0" destOrd="3" presId="urn:microsoft.com/office/officeart/2005/8/layout/hList6"/>
    <dgm:cxn modelId="{0C1A8EE5-6A44-4E9E-9FB9-667CB65AABB6}" type="presOf" srcId="{23A0DE4A-FE92-496E-B335-3433CEFB74E9}" destId="{98302F07-D6A9-46A5-9807-EBF6C9F5B2DD}" srcOrd="0" destOrd="1" presId="urn:microsoft.com/office/officeart/2005/8/layout/hList6"/>
    <dgm:cxn modelId="{3C41F2E0-4620-40B4-9857-68872B278EFB}" srcId="{B6E26FFC-9977-4BBC-BEC7-3D6B63754E52}" destId="{CBCC21F5-552F-4D39-812E-6FCD4A366F58}" srcOrd="0" destOrd="0" parTransId="{4A973A1C-85F1-4969-A536-D29940229E2C}" sibTransId="{3640B940-6901-481F-ADF7-6B77DEEED764}"/>
    <dgm:cxn modelId="{AB0B1D9C-EE08-47F2-B169-55349DFCA979}" type="presOf" srcId="{6D0E5D9F-7263-4526-A227-51301233F549}" destId="{25A33852-3C4B-4406-8856-3A4D6201948C}" srcOrd="0" destOrd="0" presId="urn:microsoft.com/office/officeart/2005/8/layout/hList6"/>
    <dgm:cxn modelId="{B8D665D4-9858-4696-9FB1-4C983680F1F2}" type="presOf" srcId="{CF9055CF-8DEB-4A02-949A-DE72B6AC5D37}" destId="{6F1872F4-A030-4D64-A17C-72EA1ABBD62E}" srcOrd="0" destOrd="0" presId="urn:microsoft.com/office/officeart/2005/8/layout/hList6"/>
    <dgm:cxn modelId="{8910F93B-7180-4A52-9856-879D102D33F8}" srcId="{6D0E5D9F-7263-4526-A227-51301233F549}" destId="{357008B7-F3FD-489F-A410-81C9A9EFE4DA}" srcOrd="1" destOrd="0" parTransId="{ED5EFE54-4C6D-4A88-939B-CE66C6668425}" sibTransId="{87BC108C-4915-4A4B-8565-E4BD28BA3C35}"/>
    <dgm:cxn modelId="{97004F90-D1DB-4A84-A8AE-504DE1F07341}" srcId="{082E8A29-955A-4C7C-A174-3E9DCD4DC89B}" destId="{97AFB725-9839-43BA-B026-0DD6AA03AD9C}" srcOrd="1" destOrd="0" parTransId="{CC01022B-5039-457F-931E-79459E3C1DC4}" sibTransId="{D5C26250-A06D-4B41-BC14-92648809C21F}"/>
    <dgm:cxn modelId="{1B8E71B0-2D3A-4AB0-8843-CFDACEDC3198}" srcId="{6D0E5D9F-7263-4526-A227-51301233F549}" destId="{F3256203-D9D1-492A-B801-68C1A32486F0}" srcOrd="0" destOrd="0" parTransId="{E9A20291-2E30-4C14-BB7D-DC095A20ECB6}" sibTransId="{6C9440D0-8847-40C0-98BC-2B5EA5745C3A}"/>
    <dgm:cxn modelId="{433A3108-86B8-471F-BC2F-BF3EEC6EF60C}" type="presOf" srcId="{B6E26FFC-9977-4BBC-BEC7-3D6B63754E52}" destId="{DAD9059A-916A-4916-A2A8-B42491568DD3}" srcOrd="0" destOrd="0" presId="urn:microsoft.com/office/officeart/2005/8/layout/hList6"/>
    <dgm:cxn modelId="{E97E396D-D1D8-4FBD-907A-C2E02EFFAA31}" type="presOf" srcId="{CBCC21F5-552F-4D39-812E-6FCD4A366F58}" destId="{DAD9059A-916A-4916-A2A8-B42491568DD3}" srcOrd="0" destOrd="1" presId="urn:microsoft.com/office/officeart/2005/8/layout/hList6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00A22E8E-3222-49EE-BF67-F7AA793946EE}" type="presOf" srcId="{62831651-7C26-466C-BAA4-31EA8D14E47A}" destId="{DAD9059A-916A-4916-A2A8-B42491568DD3}" srcOrd="0" destOrd="2" presId="urn:microsoft.com/office/officeart/2005/8/layout/hList6"/>
    <dgm:cxn modelId="{2906CE50-DF4E-467E-9909-90A51E71E060}" type="presOf" srcId="{1108E3BB-8598-4ACE-99F5-C350F741AECC}" destId="{25A33852-3C4B-4406-8856-3A4D6201948C}" srcOrd="0" destOrd="3" presId="urn:microsoft.com/office/officeart/2005/8/layout/hList6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C8C700E0-4E3C-4CA5-B3F0-535BCB88AC32}" type="presOf" srcId="{44B2544A-D122-4B95-A36C-B03D9E272B48}" destId="{DAD9059A-916A-4916-A2A8-B42491568DD3}" srcOrd="0" destOrd="3" presId="urn:microsoft.com/office/officeart/2005/8/layout/hList6"/>
    <dgm:cxn modelId="{59DDA576-1BA9-49E8-9D1D-361FF667A19A}" srcId="{B6E26FFC-9977-4BBC-BEC7-3D6B63754E52}" destId="{62831651-7C26-466C-BAA4-31EA8D14E47A}" srcOrd="1" destOrd="0" parTransId="{0F3EB6E4-07A5-4199-9C2F-8B91F53579FE}" sibTransId="{0D19FA60-5F9C-420B-AD2F-A0656A7F0783}"/>
    <dgm:cxn modelId="{20B53CDA-434F-4E55-BCA4-EA750B9F63ED}" srcId="{6D0E5D9F-7263-4526-A227-51301233F549}" destId="{1108E3BB-8598-4ACE-99F5-C350F741AECC}" srcOrd="2" destOrd="0" parTransId="{B6BFEDA5-6B9A-4D94-B460-17525EB1ADEB}" sibTransId="{CBD5A3E2-8481-4E79-A8C8-979AD5365CCF}"/>
    <dgm:cxn modelId="{F32EC4F2-B153-44AC-A306-DD31BD0AE370}" type="presParOf" srcId="{6F1872F4-A030-4D64-A17C-72EA1ABBD62E}" destId="{98302F07-D6A9-46A5-9807-EBF6C9F5B2DD}" srcOrd="0" destOrd="0" presId="urn:microsoft.com/office/officeart/2005/8/layout/hList6"/>
    <dgm:cxn modelId="{68E6278A-1A2F-4884-940F-BAFEAB52087A}" type="presParOf" srcId="{6F1872F4-A030-4D64-A17C-72EA1ABBD62E}" destId="{6681DF6F-8E98-430C-9A87-14BEC6C3269E}" srcOrd="1" destOrd="0" presId="urn:microsoft.com/office/officeart/2005/8/layout/hList6"/>
    <dgm:cxn modelId="{DF521AA4-A70B-494B-B109-9DE127EC1F7A}" type="presParOf" srcId="{6F1872F4-A030-4D64-A17C-72EA1ABBD62E}" destId="{DAD9059A-916A-4916-A2A8-B42491568DD3}" srcOrd="2" destOrd="0" presId="urn:microsoft.com/office/officeart/2005/8/layout/hList6"/>
    <dgm:cxn modelId="{C0E94010-61B5-4044-8AC5-FADE01851D6D}" type="presParOf" srcId="{6F1872F4-A030-4D64-A17C-72EA1ABBD62E}" destId="{39AEACD1-F8CF-4528-8379-DAA829B3790B}" srcOrd="3" destOrd="0" presId="urn:microsoft.com/office/officeart/2005/8/layout/hList6"/>
    <dgm:cxn modelId="{7E93B3CF-B240-4DC1-8CEF-2E6C4D8F6E65}" type="presParOf" srcId="{6F1872F4-A030-4D64-A17C-72EA1ABBD62E}" destId="{25A33852-3C4B-4406-8856-3A4D6201948C}" srcOrd="4" destOrd="0" presId="urn:microsoft.com/office/officeart/2005/8/layout/hList6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pPr/>
              <a:t>9/6/2019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pPr/>
              <a:t>9/6/2019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9/6/2019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9/6/2019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pPr/>
              <a:t>9/6/2019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9/6/2019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9/6/2019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9/6/2019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9/6/2019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9/6/2019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9/6/2019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9/6/2019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pPr/>
              <a:t>9/6/2019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9/6/2019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34640" y="1363288"/>
            <a:ext cx="9357360" cy="2975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9374" y="4480559"/>
            <a:ext cx="7423470" cy="998038"/>
          </a:xfrm>
        </p:spPr>
        <p:txBody>
          <a:bodyPr>
            <a:noAutofit/>
          </a:bodyPr>
          <a:lstStyle/>
          <a:p>
            <a:r>
              <a:rPr lang="en-US" sz="3600" dirty="0" smtClean="0"/>
              <a:t>Anomaly Detection &amp; Feature Importance of School Accreditation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99469" y="4538659"/>
            <a:ext cx="1833006" cy="865321"/>
          </a:xfrm>
        </p:spPr>
        <p:txBody>
          <a:bodyPr>
            <a:normAutofit/>
          </a:bodyPr>
          <a:lstStyle/>
          <a:p>
            <a:pPr algn="r"/>
            <a:r>
              <a:rPr lang="en-US" sz="1800" dirty="0" smtClean="0"/>
              <a:t>William SUSANTO</a:t>
            </a:r>
          </a:p>
          <a:p>
            <a:pPr algn="r"/>
            <a:r>
              <a:rPr lang="en-US" sz="1800" dirty="0" smtClean="0"/>
              <a:t>GA – DSI_09</a:t>
            </a:r>
            <a:endParaRPr lang="en-US" sz="1800" dirty="0"/>
          </a:p>
        </p:txBody>
      </p:sp>
    </p:spTree>
    <p:extLst>
      <p:ext uri="{BB962C8B-B14F-4D97-AF65-F5344CB8AC3E}">
        <p14:creationId xmlns=""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(Anomaly Detection)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3706" y="2011681"/>
            <a:ext cx="7653559" cy="467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3930" y="3003002"/>
            <a:ext cx="10391775" cy="2012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Content Placeholder 3"/>
          <p:cNvSpPr txBox="1">
            <a:spLocks/>
          </p:cNvSpPr>
          <p:nvPr/>
        </p:nvSpPr>
        <p:spPr>
          <a:xfrm>
            <a:off x="7097251" y="5142774"/>
            <a:ext cx="1402051" cy="836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Educator max score</a:t>
            </a: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15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b="1" dirty="0" smtClean="0"/>
              <a:t>Infrastructure max score</a:t>
            </a:r>
            <a:r>
              <a:rPr lang="en-US" sz="2400" dirty="0" smtClean="0"/>
              <a:t>: 14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Management max score</a:t>
            </a: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10</a:t>
            </a:r>
          </a:p>
        </p:txBody>
      </p:sp>
    </p:spTree>
    <p:extLst>
      <p:ext uri="{BB962C8B-B14F-4D97-AF65-F5344CB8AC3E}">
        <p14:creationId xmlns=""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(School Grade)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29309" y="1837112"/>
            <a:ext cx="5652655" cy="53201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b="1" dirty="0" smtClean="0"/>
              <a:t>Accreditation Score (School Grade) + Exam Score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lvl="0" indent="-228600">
              <a:spcBef>
                <a:spcPts val="1500"/>
              </a:spcBef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04987" y="2380210"/>
            <a:ext cx="4954299" cy="4285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7594154" y="6270567"/>
            <a:ext cx="224444" cy="1995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77581" y="6265025"/>
            <a:ext cx="224444" cy="1995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777632" y="6276106"/>
            <a:ext cx="224444" cy="1995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69370" y="6270569"/>
            <a:ext cx="224444" cy="1995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274" y="2364509"/>
            <a:ext cx="5248757" cy="4299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Multiply 13"/>
          <p:cNvSpPr/>
          <p:nvPr/>
        </p:nvSpPr>
        <p:spPr>
          <a:xfrm>
            <a:off x="757378" y="2660074"/>
            <a:ext cx="4525818" cy="374072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1" grpId="0" animBg="1"/>
      <p:bldP spid="12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(School Grade)</a:t>
            </a: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82886" y="1989518"/>
            <a:ext cx="4509187" cy="7721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lvl="0" indent="-228600">
              <a:spcBef>
                <a:spcPts val="1500"/>
              </a:spcBef>
              <a:defRPr/>
            </a:pPr>
            <a:r>
              <a:rPr lang="en-US" sz="2400" b="1" dirty="0" smtClean="0"/>
              <a:t>High School Quality Determinant – Linear Regression</a:t>
            </a:r>
          </a:p>
          <a:p>
            <a:pPr marL="228600" lvl="0" indent="-228600">
              <a:spcBef>
                <a:spcPts val="1500"/>
              </a:spcBef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145" y="2854036"/>
            <a:ext cx="5830429" cy="3818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845127" y="3367578"/>
            <a:ext cx="1197033" cy="149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Infrastructure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15570" y="3979026"/>
            <a:ext cx="1197033" cy="149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Educator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8661" y="3671454"/>
            <a:ext cx="1197033" cy="149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Infrastructure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4967" y="4928524"/>
            <a:ext cx="1197033" cy="149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Infrastructure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04487" y="5201920"/>
            <a:ext cx="1197033" cy="149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Infrastructure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5571" y="5524270"/>
            <a:ext cx="1197033" cy="149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Infrastructure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18341" y="5817987"/>
            <a:ext cx="1197033" cy="149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Infrastructure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12800" y="6103390"/>
            <a:ext cx="1197033" cy="149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Infrastructure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9264" y="4281980"/>
            <a:ext cx="1197033" cy="149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Educator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9425" y="4594168"/>
            <a:ext cx="1197033" cy="149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Educator</a:t>
            </a:r>
            <a:endParaRPr lang="en-US" sz="1400" dirty="0">
              <a:solidFill>
                <a:schemeClr val="tx2"/>
              </a:solidFill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5772" y="2844800"/>
            <a:ext cx="5792584" cy="3857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Content Placeholder 3"/>
          <p:cNvSpPr txBox="1">
            <a:spLocks/>
          </p:cNvSpPr>
          <p:nvPr/>
        </p:nvSpPr>
        <p:spPr>
          <a:xfrm>
            <a:off x="6022109" y="1958109"/>
            <a:ext cx="6022111" cy="738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lvl="0" indent="-228600">
              <a:spcBef>
                <a:spcPts val="1500"/>
              </a:spcBef>
              <a:defRPr/>
            </a:pPr>
            <a:r>
              <a:rPr lang="en-US" sz="2400" b="1" dirty="0" smtClean="0"/>
              <a:t>High School Quality Determinant – Random Forest</a:t>
            </a:r>
          </a:p>
          <a:p>
            <a:pPr marL="228600" lvl="0" indent="-228600">
              <a:spcBef>
                <a:spcPts val="1500"/>
              </a:spcBef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58924" y="3670531"/>
            <a:ext cx="1197033" cy="149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Educator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875549" y="3371272"/>
            <a:ext cx="1197033" cy="149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Infrastructure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45069" y="3972559"/>
            <a:ext cx="1197033" cy="149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Infrastructure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36756" y="4263504"/>
            <a:ext cx="1197033" cy="149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Infrastructure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845069" y="4886960"/>
            <a:ext cx="1197033" cy="149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Infrastructure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845069" y="5202845"/>
            <a:ext cx="1197033" cy="149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Infrastructure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853383" y="5809675"/>
            <a:ext cx="975360" cy="1523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Educator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53382" y="6108934"/>
            <a:ext cx="1197033" cy="149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Management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847840" y="5496560"/>
            <a:ext cx="1197033" cy="149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Management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845070" y="4579390"/>
            <a:ext cx="1197033" cy="149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Educator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16284" y="-8313"/>
            <a:ext cx="7265324" cy="433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38015" y="2801389"/>
            <a:ext cx="6597464" cy="152137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Conclusion &amp; Recommendation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Recommendation</a:t>
            </a: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93722" y="2100355"/>
            <a:ext cx="11427223" cy="23885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28600" lvl="0" indent="-228600">
              <a:spcBef>
                <a:spcPts val="1500"/>
              </a:spcBef>
              <a:buFont typeface="Wingdings" pitchFamily="2" charset="2"/>
              <a:buChar char="§"/>
              <a:defRPr/>
            </a:pPr>
            <a:r>
              <a:rPr lang="en-US" sz="2400" dirty="0" smtClean="0"/>
              <a:t>Re-evaluate anomalous schools accreditation</a:t>
            </a:r>
          </a:p>
          <a:p>
            <a:pPr marL="685800" lvl="1" indent="-228600">
              <a:spcBef>
                <a:spcPts val="1500"/>
              </a:spcBef>
              <a:buFont typeface="Wingdings" pitchFamily="2" charset="2"/>
              <a:buChar char="§"/>
              <a:defRPr/>
            </a:pPr>
            <a:r>
              <a:rPr lang="en-US" sz="2400" dirty="0" smtClean="0"/>
              <a:t>Re-visit &amp; audit the school without pre-notification.</a:t>
            </a:r>
          </a:p>
          <a:p>
            <a:pPr marL="228600" lvl="0" indent="-228600">
              <a:spcBef>
                <a:spcPts val="1500"/>
              </a:spcBef>
              <a:buFont typeface="Wingdings" pitchFamily="2" charset="2"/>
              <a:buChar char="§"/>
              <a:defRPr/>
            </a:pPr>
            <a:r>
              <a:rPr lang="en-US" sz="2400" dirty="0" smtClean="0"/>
              <a:t>Invent on infrastructure &amp; educator categories:</a:t>
            </a:r>
          </a:p>
          <a:p>
            <a:pPr marL="685800" lvl="1" indent="-228600">
              <a:spcBef>
                <a:spcPts val="1500"/>
              </a:spcBef>
              <a:buFont typeface="Wingdings" pitchFamily="2" charset="2"/>
              <a:buChar char="§"/>
              <a:defRPr/>
            </a:pPr>
            <a:r>
              <a:rPr lang="en-US" sz="2400" dirty="0" smtClean="0"/>
              <a:t>Build laboratory, </a:t>
            </a:r>
            <a:r>
              <a:rPr lang="en-US" sz="2400" dirty="0" smtClean="0"/>
              <a:t>library…</a:t>
            </a:r>
            <a:endParaRPr lang="en-US" sz="2400" dirty="0" smtClean="0"/>
          </a:p>
          <a:p>
            <a:pPr marL="685800" lvl="1" indent="-228600">
              <a:spcBef>
                <a:spcPts val="1500"/>
              </a:spcBef>
              <a:buFont typeface="Wingdings" pitchFamily="2" charset="2"/>
              <a:buChar char="§"/>
              <a:defRPr/>
            </a:pPr>
            <a:r>
              <a:rPr lang="en-US" sz="2400" dirty="0" smtClean="0"/>
              <a:t>Teacher wellness (salary), send </a:t>
            </a:r>
            <a:r>
              <a:rPr lang="en-US" sz="2400" dirty="0" smtClean="0"/>
              <a:t>teachers for training, </a:t>
            </a:r>
            <a:r>
              <a:rPr lang="en-US" sz="2400" dirty="0" smtClean="0"/>
              <a:t>higher </a:t>
            </a:r>
            <a:r>
              <a:rPr lang="en-US" sz="2400" dirty="0" smtClean="0"/>
              <a:t>degree courses.</a:t>
            </a:r>
            <a:endParaRPr lang="en-US" sz="2400" dirty="0" smtClean="0"/>
          </a:p>
          <a:p>
            <a:pPr marL="228600" lvl="0" indent="-228600">
              <a:spcBef>
                <a:spcPts val="1500"/>
              </a:spcBef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16284" y="-8313"/>
            <a:ext cx="7265324" cy="433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38015" y="2801389"/>
            <a:ext cx="6597464" cy="152137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Q &amp; A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71128" y="1856508"/>
            <a:ext cx="6299200" cy="5001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847273"/>
            <a:ext cx="5652655" cy="5010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8482568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Recommendation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280160" y="2003367"/>
            <a:ext cx="9628632" cy="457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Conclusions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sz="2200" dirty="0" smtClean="0"/>
              <a:t>Anomaly detection with Isolation Forest approach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detected anomalies.</a:t>
            </a:r>
            <a:endParaRPr lang="en-US" sz="22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Contributing</a:t>
            </a: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features to anomaly are: management, infrastructure &amp; educator. (these features dominantly contribute to decision of classifying a data point as anomaly or not)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Kmeans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classification</a:t>
            </a: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suggest 5 classification for accreditation data.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sz="2200" dirty="0" smtClean="0"/>
              <a:t>Intuitively, we would think students from good quality high school will score better at national exam. However, descriptive statistics, ANOVA test &amp; </a:t>
            </a:r>
            <a:r>
              <a:rPr lang="en-US" sz="2200" dirty="0" err="1" smtClean="0"/>
              <a:t>Kruskal</a:t>
            </a:r>
            <a:r>
              <a:rPr lang="en-US" sz="2200" dirty="0" smtClean="0"/>
              <a:t>-Wallis test suggest </a:t>
            </a:r>
            <a:r>
              <a:rPr lang="en-US" sz="2200" baseline="0" dirty="0" smtClean="0"/>
              <a:t>there is no strong evidence that student from good high</a:t>
            </a:r>
            <a:r>
              <a:rPr lang="en-US" sz="2200" dirty="0" smtClean="0"/>
              <a:t> school will score better at  national exam.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sz="2400" dirty="0" smtClean="0"/>
              <a:t>Investment into infrastructure &amp; educator categories will improve school accreditation score.</a:t>
            </a:r>
          </a:p>
          <a:p>
            <a:pPr marL="228600" lvl="0" indent="-228600">
              <a:spcBef>
                <a:spcPts val="1500"/>
              </a:spcBef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482568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Context &amp; Problem Statement</a:t>
            </a:r>
            <a:endParaRPr lang="en-US" dirty="0"/>
          </a:p>
          <a:p>
            <a:r>
              <a:rPr lang="en-US" dirty="0" smtClean="0"/>
              <a:t>Dataset</a:t>
            </a:r>
            <a:endParaRPr lang="en-US" dirty="0"/>
          </a:p>
          <a:p>
            <a:r>
              <a:rPr lang="en-US" dirty="0" smtClean="0"/>
              <a:t>Problem Solving</a:t>
            </a:r>
          </a:p>
          <a:p>
            <a:r>
              <a:rPr lang="en-US" dirty="0" smtClean="0"/>
              <a:t>Result</a:t>
            </a:r>
          </a:p>
          <a:p>
            <a:r>
              <a:rPr lang="en-US" dirty="0" smtClean="0"/>
              <a:t>Conclusion &amp; Recommendation</a:t>
            </a:r>
          </a:p>
          <a:p>
            <a:r>
              <a:rPr lang="en-US" dirty="0" smtClean="0"/>
              <a:t>Q &amp; A</a:t>
            </a:r>
          </a:p>
        </p:txBody>
      </p:sp>
    </p:spTree>
    <p:extLst>
      <p:ext uri="{BB962C8B-B14F-4D97-AF65-F5344CB8AC3E}">
        <p14:creationId xmlns="" xmlns:p14="http://schemas.microsoft.com/office/powerpoint/2010/main" val="14403556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plot 8 quality categories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19517"/>
            <a:ext cx="5577840" cy="5038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78719" y="1820487"/>
            <a:ext cx="5813281" cy="503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8883043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PCA-3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20728" y="1906299"/>
            <a:ext cx="6219825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239" y="1874172"/>
            <a:ext cx="6086475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9024663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PCA-3</a:t>
            </a:r>
            <a:endParaRPr lang="en-US" dirty="0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9267" y="2011678"/>
            <a:ext cx="4788965" cy="4671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176382" y="2161309"/>
          <a:ext cx="4713291" cy="4190415"/>
        </p:xfrm>
        <a:graphic>
          <a:graphicData uri="http://schemas.openxmlformats.org/drawingml/2006/table">
            <a:tbl>
              <a:tblPr/>
              <a:tblGrid>
                <a:gridCol w="870705"/>
                <a:gridCol w="1496528"/>
                <a:gridCol w="1173029"/>
                <a:gridCol w="1173029"/>
              </a:tblGrid>
              <a:tr h="3894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7362" marR="7362" marT="7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School Code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362" marR="7362" marT="7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average_exam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score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362" marR="7362" marT="7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year</a:t>
                      </a:r>
                    </a:p>
                  </a:txBody>
                  <a:tcPr marL="7362" marR="7362" marT="7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45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20219271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75.375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45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20219254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82.81833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45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20219327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82.92667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45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20219312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76.30667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45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20219309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76.34333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45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20219306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70.72667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45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20219316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75.17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2015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45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20219326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78.68167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2015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45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20219324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73.86667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2015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58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</a:p>
                  </a:txBody>
                  <a:tcPr marL="7362" marR="7362" marT="73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4574303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Anomaly – PCA &amp; Categories</a:t>
            </a:r>
            <a:endParaRPr lang="en-US" dirty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45425"/>
            <a:ext cx="5499971" cy="501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2912" y="1837113"/>
            <a:ext cx="5289088" cy="502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7341989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Anomaly &amp; Feature Importance</a:t>
            </a: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6773" y="1845424"/>
            <a:ext cx="4857750" cy="501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75950" y="2062768"/>
            <a:ext cx="1647825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Kmeans</a:t>
            </a:r>
            <a:r>
              <a:rPr lang="en-US" dirty="0" smtClean="0"/>
              <a:t> Classification</a:t>
            </a:r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3510" y="2161742"/>
            <a:ext cx="436245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Accreditation </a:t>
            </a:r>
            <a:r>
              <a:rPr lang="en-US" dirty="0" err="1" smtClean="0"/>
              <a:t>vs</a:t>
            </a:r>
            <a:r>
              <a:rPr lang="en-US" dirty="0" smtClean="0"/>
              <a:t> Exam Score</a:t>
            </a:r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96299" y="1820483"/>
            <a:ext cx="5095701" cy="5037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828800"/>
            <a:ext cx="4601616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Accreditation </a:t>
            </a:r>
            <a:r>
              <a:rPr lang="en-US" dirty="0" err="1" smtClean="0"/>
              <a:t>vs</a:t>
            </a:r>
            <a:r>
              <a:rPr lang="en-US" dirty="0" smtClean="0"/>
              <a:t> Exam Score</a:t>
            </a:r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7" y="1820487"/>
            <a:ext cx="5248757" cy="503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7944" y="2193867"/>
            <a:ext cx="58102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6833062" y="2576945"/>
            <a:ext cx="1288473" cy="1529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495989" y="2563085"/>
            <a:ext cx="603976" cy="1529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Background, Scope &amp; Problem Statement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3412" y="2460583"/>
            <a:ext cx="9628632" cy="344146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 smtClean="0"/>
              <a:t>Problem Statements</a:t>
            </a:r>
          </a:p>
          <a:p>
            <a:r>
              <a:rPr lang="en-US" dirty="0" smtClean="0"/>
              <a:t>To find high schools graded not according to the standard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Classify high schools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Grouping high schools based on accreditation score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Connection between good high school &amp; national exam result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Using national exam as a quality measurement</a:t>
            </a:r>
          </a:p>
          <a:p>
            <a:r>
              <a:rPr lang="en-US" dirty="0" smtClean="0"/>
              <a:t>To find determinant c</a:t>
            </a:r>
            <a:r>
              <a:rPr lang="en-US" dirty="0" smtClean="0">
                <a:sym typeface="Wingdings" pitchFamily="2" charset="2"/>
              </a:rPr>
              <a:t>ategories to improve high school quality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8482568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Anomaly &amp; Feature Importance – don’t show (will raise questions)</a:t>
            </a:r>
            <a:endParaRPr lang="en-US" dirty="0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7625" y="1914782"/>
            <a:ext cx="884872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7625" y="3565551"/>
            <a:ext cx="8753475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37625" y="5154408"/>
            <a:ext cx="881062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79596" y="3760816"/>
            <a:ext cx="6096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16284" y="-8313"/>
            <a:ext cx="7265324" cy="433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63067" y="4442299"/>
            <a:ext cx="6597464" cy="152137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Context &amp; Problem Statement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Anomaly &amp; Feature Importance – don’t show (will raise questions)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0740" y="2352762"/>
            <a:ext cx="748665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&amp; Problem Statement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54912" y="4253346"/>
            <a:ext cx="9628632" cy="1083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find high schools graded not according to the standard (anomaly detection)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find determinant c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ategories to improve high school accreditation (school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 grade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)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57931" y="1995056"/>
            <a:ext cx="1895313" cy="5070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buNone/>
            </a:pPr>
            <a:r>
              <a:rPr lang="en-US" sz="2400" b="1" dirty="0" smtClean="0"/>
              <a:t>Context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27203" y="2538153"/>
            <a:ext cx="6472855" cy="4876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buNone/>
            </a:pPr>
            <a:r>
              <a:rPr lang="en-US" sz="2000" dirty="0" smtClean="0"/>
              <a:t>“</a:t>
            </a:r>
            <a:r>
              <a:rPr lang="en-US" sz="2000" i="1" dirty="0" smtClean="0"/>
              <a:t>Quality education, shaping national identity</a:t>
            </a:r>
            <a:r>
              <a:rPr lang="en-US" sz="2000" dirty="0" smtClean="0"/>
              <a:t>” – anonymous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177328" y="3735186"/>
            <a:ext cx="2798628" cy="5070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buNone/>
            </a:pPr>
            <a:r>
              <a:rPr lang="en-US" sz="2400" b="1" dirty="0" smtClean="0"/>
              <a:t>Problem Statement</a:t>
            </a:r>
          </a:p>
        </p:txBody>
      </p:sp>
    </p:spTree>
    <p:extLst>
      <p:ext uri="{BB962C8B-B14F-4D97-AF65-F5344CB8AC3E}">
        <p14:creationId xmlns=""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16284" y="-8313"/>
            <a:ext cx="7265324" cy="433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38015" y="4563687"/>
            <a:ext cx="6597464" cy="152137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Dataset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6014" y="1844041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24196" y="2128058"/>
            <a:ext cx="5531659" cy="196365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High school accreditation score (2015 – 2018)</a:t>
            </a:r>
          </a:p>
          <a:p>
            <a:pPr lvl="1"/>
            <a:r>
              <a:rPr lang="en-US" dirty="0" smtClean="0"/>
              <a:t>&gt; 11.5k schools in 34 provinces (public &amp; private)</a:t>
            </a:r>
          </a:p>
          <a:p>
            <a:pPr lvl="1"/>
            <a:r>
              <a:rPr lang="en-US" dirty="0" smtClean="0"/>
              <a:t>129 features – 8 categories</a:t>
            </a:r>
          </a:p>
          <a:p>
            <a:pPr lvl="1"/>
            <a:r>
              <a:rPr lang="en-US" dirty="0" smtClean="0"/>
              <a:t>(content, process, competency, educator, infrastructure, management, budget, evaluation)</a:t>
            </a:r>
          </a:p>
          <a:p>
            <a:pPr lvl="1"/>
            <a:r>
              <a:rPr lang="en-US" dirty="0" smtClean="0"/>
              <a:t>Acc. Score = sum of all 129 features score (scaled)</a:t>
            </a:r>
          </a:p>
          <a:p>
            <a:pPr lvl="1">
              <a:buNone/>
            </a:pPr>
            <a:r>
              <a:rPr lang="en-US" dirty="0" smtClean="0"/>
              <a:t>	(range: 0 – 100)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580769" y="5065217"/>
            <a:ext cx="5843886" cy="10862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indent="-2286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2200" dirty="0" smtClean="0"/>
              <a:t>National exam score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(year 2015 – 2018)</a:t>
            </a:r>
          </a:p>
          <a:p>
            <a:pPr marL="685800" lvl="1" indent="-2286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14.7k schools in 34 provinces (public &amp; private)</a:t>
            </a:r>
          </a:p>
          <a:p>
            <a:pPr marL="685800" lvl="1" indent="-2286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score range: 0 - 100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43694" y="4405746"/>
            <a:ext cx="3063239" cy="2297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16284" y="-8313"/>
            <a:ext cx="7265324" cy="433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46327" y="4538749"/>
            <a:ext cx="6597464" cy="152137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Problem Solving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Solving</a:t>
            </a:r>
            <a:endParaRPr lang="en-US" dirty="0"/>
          </a:p>
        </p:txBody>
      </p:sp>
      <p:graphicFrame>
        <p:nvGraphicFramePr>
          <p:cNvPr id="8" name="Content Placeholder 2" descr="Trapezoid list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530888379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16284" y="-8313"/>
            <a:ext cx="7265324" cy="433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900645" y="4555033"/>
            <a:ext cx="6597464" cy="152137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03462902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TF03462902</Template>
  <TotalTime>1854</TotalTime>
  <Words>604</Words>
  <PresentationFormat>Custom</PresentationFormat>
  <Paragraphs>155</Paragraphs>
  <Slides>30</Slides>
  <Notes>1</Notes>
  <HiddenSlides>15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TF03462902</vt:lpstr>
      <vt:lpstr>Anomaly Detection &amp; Feature Importance of School Accreditation</vt:lpstr>
      <vt:lpstr>AGENDA</vt:lpstr>
      <vt:lpstr>Context &amp; Problem Statement</vt:lpstr>
      <vt:lpstr>Context &amp; Problem Statement</vt:lpstr>
      <vt:lpstr>Dataset</vt:lpstr>
      <vt:lpstr>Dataset</vt:lpstr>
      <vt:lpstr>Problem Solving</vt:lpstr>
      <vt:lpstr>Problem Solving</vt:lpstr>
      <vt:lpstr>Result</vt:lpstr>
      <vt:lpstr>Result (Anomaly Detection)</vt:lpstr>
      <vt:lpstr>Result (School Grade)</vt:lpstr>
      <vt:lpstr>Result (School Grade)</vt:lpstr>
      <vt:lpstr>Conclusion &amp; Recommendation</vt:lpstr>
      <vt:lpstr>Conclusion &amp; Recommendation</vt:lpstr>
      <vt:lpstr>Q &amp; A</vt:lpstr>
      <vt:lpstr>Slide 16</vt:lpstr>
      <vt:lpstr>Slide 17</vt:lpstr>
      <vt:lpstr>EDA</vt:lpstr>
      <vt:lpstr>Conclusion &amp; Recommendation</vt:lpstr>
      <vt:lpstr>Pair plot 8 quality categories</vt:lpstr>
      <vt:lpstr>PCA-3</vt:lpstr>
      <vt:lpstr>PCA-3</vt:lpstr>
      <vt:lpstr>Anomaly – PCA &amp; Categories</vt:lpstr>
      <vt:lpstr>Anomaly &amp; Feature Importance</vt:lpstr>
      <vt:lpstr>Kmeans Classification</vt:lpstr>
      <vt:lpstr>Accreditation vs Exam Score</vt:lpstr>
      <vt:lpstr>Accreditation vs Exam Score</vt:lpstr>
      <vt:lpstr>Background, Scope &amp; Problem Statement</vt:lpstr>
      <vt:lpstr>Anomaly &amp; Feature Importance – don’t show (will raise questions)</vt:lpstr>
      <vt:lpstr>Anomaly &amp; Feature Importance – don’t show (will raise questions)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William S</dc:creator>
  <cp:lastModifiedBy>William S</cp:lastModifiedBy>
  <cp:revision>180</cp:revision>
  <dcterms:created xsi:type="dcterms:W3CDTF">2019-09-03T01:37:26Z</dcterms:created>
  <dcterms:modified xsi:type="dcterms:W3CDTF">2019-09-06T01:02:49Z</dcterms:modified>
</cp:coreProperties>
</file>